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9" r:id="rId32"/>
    <p:sldId id="293" r:id="rId33"/>
    <p:sldId id="294" r:id="rId34"/>
    <p:sldId id="292" r:id="rId35"/>
    <p:sldId id="295" r:id="rId36"/>
    <p:sldId id="296" r:id="rId37"/>
    <p:sldId id="297" r:id="rId38"/>
    <p:sldId id="298" r:id="rId39"/>
    <p:sldId id="291" r:id="rId40"/>
    <p:sldId id="25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A4A4B-6713-47F2-A0F0-FEB0F9276903}" type="doc">
      <dgm:prSet loTypeId="urn:microsoft.com/office/officeart/2005/8/layout/radial5" loCatId="relationship" qsTypeId="urn:microsoft.com/office/officeart/2005/8/quickstyle/simple5" qsCatId="simple" csTypeId="urn:microsoft.com/office/officeart/2005/8/colors/colorful1" csCatId="colorful" phldr="1"/>
      <dgm:spPr/>
      <dgm:t>
        <a:bodyPr/>
        <a:lstStyle/>
        <a:p>
          <a:endParaRPr lang="en-US"/>
        </a:p>
      </dgm:t>
    </dgm:pt>
    <dgm:pt modelId="{A768BEA1-989D-4E57-9BA4-231CAD3C1BFE}">
      <dgm:prSet phldrT="[Text]"/>
      <dgm:spPr/>
      <dgm:t>
        <a:bodyPr/>
        <a:lstStyle/>
        <a:p>
          <a:r>
            <a:rPr lang="en-US" dirty="0"/>
            <a:t>Benefits of Big Data</a:t>
          </a:r>
        </a:p>
      </dgm:t>
    </dgm:pt>
    <dgm:pt modelId="{FCAAE858-9BA9-44C7-9A9A-883B29500DFB}" type="parTrans" cxnId="{D32AF328-E560-44EA-9F10-C99D1A8CF39B}">
      <dgm:prSet/>
      <dgm:spPr/>
      <dgm:t>
        <a:bodyPr/>
        <a:lstStyle/>
        <a:p>
          <a:endParaRPr lang="en-US"/>
        </a:p>
      </dgm:t>
    </dgm:pt>
    <dgm:pt modelId="{442E124D-A74E-489B-B41A-B27611D204BF}" type="sibTrans" cxnId="{D32AF328-E560-44EA-9F10-C99D1A8CF39B}">
      <dgm:prSet/>
      <dgm:spPr/>
      <dgm:t>
        <a:bodyPr/>
        <a:lstStyle/>
        <a:p>
          <a:endParaRPr lang="en-US"/>
        </a:p>
      </dgm:t>
    </dgm:pt>
    <dgm:pt modelId="{12DC3ACC-49B5-4D74-9B42-E9898CA57A8C}" type="pres">
      <dgm:prSet presAssocID="{E61A4A4B-6713-47F2-A0F0-FEB0F9276903}" presName="Name0" presStyleCnt="0">
        <dgm:presLayoutVars>
          <dgm:chMax val="1"/>
          <dgm:dir/>
          <dgm:animLvl val="ctr"/>
          <dgm:resizeHandles val="exact"/>
        </dgm:presLayoutVars>
      </dgm:prSet>
      <dgm:spPr/>
    </dgm:pt>
    <dgm:pt modelId="{E8284B68-6F5E-4357-8A37-9C150DE3B9BF}" type="pres">
      <dgm:prSet presAssocID="{A768BEA1-989D-4E57-9BA4-231CAD3C1BFE}" presName="centerShape" presStyleLbl="node0" presStyleIdx="0" presStyleCnt="1" custScaleX="58225" custScaleY="74765"/>
      <dgm:spPr/>
    </dgm:pt>
  </dgm:ptLst>
  <dgm:cxnLst>
    <dgm:cxn modelId="{D32AF328-E560-44EA-9F10-C99D1A8CF39B}" srcId="{E61A4A4B-6713-47F2-A0F0-FEB0F9276903}" destId="{A768BEA1-989D-4E57-9BA4-231CAD3C1BFE}" srcOrd="0" destOrd="0" parTransId="{FCAAE858-9BA9-44C7-9A9A-883B29500DFB}" sibTransId="{442E124D-A74E-489B-B41A-B27611D204BF}"/>
    <dgm:cxn modelId="{EB09C3BE-E7D1-4B2F-A98A-5339376642ED}" type="presOf" srcId="{A768BEA1-989D-4E57-9BA4-231CAD3C1BFE}" destId="{E8284B68-6F5E-4357-8A37-9C150DE3B9BF}" srcOrd="0" destOrd="0" presId="urn:microsoft.com/office/officeart/2005/8/layout/radial5"/>
    <dgm:cxn modelId="{3FAD70CE-D73A-4319-804A-9E132A6001B3}" type="presOf" srcId="{E61A4A4B-6713-47F2-A0F0-FEB0F9276903}" destId="{12DC3ACC-49B5-4D74-9B42-E9898CA57A8C}" srcOrd="0" destOrd="0" presId="urn:microsoft.com/office/officeart/2005/8/layout/radial5"/>
    <dgm:cxn modelId="{A1039412-1FD9-4636-A80D-727C5549912D}" type="presParOf" srcId="{12DC3ACC-49B5-4D74-9B42-E9898CA57A8C}" destId="{E8284B68-6F5E-4357-8A37-9C150DE3B9BF}" srcOrd="0" destOrd="0" presId="urn:microsoft.com/office/officeart/2005/8/layout/radial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84B68-6F5E-4357-8A37-9C150DE3B9BF}">
      <dsp:nvSpPr>
        <dsp:cNvPr id="0" name=""/>
        <dsp:cNvSpPr/>
      </dsp:nvSpPr>
      <dsp:spPr>
        <a:xfrm>
          <a:off x="1397992" y="589830"/>
          <a:ext cx="2718551" cy="3490811"/>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Benefits of Big Data</a:t>
          </a:r>
        </a:p>
      </dsp:txBody>
      <dsp:txXfrm>
        <a:off x="1796115" y="1101047"/>
        <a:ext cx="1922305" cy="246837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9.png"/><Relationship Id="rId7" Type="http://schemas.openxmlformats.org/officeDocument/2006/relationships/diagramLayout" Target="../diagrams/layout1.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1.png"/><Relationship Id="rId10" Type="http://schemas.microsoft.com/office/2007/relationships/diagramDrawing" Target="../diagrams/drawing1.xml"/><Relationship Id="rId4" Type="http://schemas.openxmlformats.org/officeDocument/2006/relationships/image" Target="../media/image30.png"/><Relationship Id="rId9" Type="http://schemas.openxmlformats.org/officeDocument/2006/relationships/diagramColors" Target="../diagrams/colors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infoq.com/presentations/big-data-use-cases" TargetMode="External"/><Relationship Id="rId2" Type="http://schemas.openxmlformats.org/officeDocument/2006/relationships/hyperlink" Target="https://searchdatamanagement.techtarget.com/definition/big-data" TargetMode="External"/><Relationship Id="rId1" Type="http://schemas.openxmlformats.org/officeDocument/2006/relationships/slideLayout" Target="../slideLayouts/slideLayout2.xml"/><Relationship Id="rId5" Type="http://schemas.openxmlformats.org/officeDocument/2006/relationships/hyperlink" Target="https://intellipaat.com/blog/7-big-data-examples-application-of-big-data-in-real-life/" TargetMode="External"/><Relationship Id="rId4" Type="http://schemas.openxmlformats.org/officeDocument/2006/relationships/hyperlink" Target="https://www.digitaldoughnut.com/articles/2018/january/big-data-analytics-real-world-use-cas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6BCA-9D05-46E9-8431-B8ED6C1336F6}"/>
              </a:ext>
            </a:extLst>
          </p:cNvPr>
          <p:cNvSpPr>
            <a:spLocks noGrp="1"/>
          </p:cNvSpPr>
          <p:nvPr>
            <p:ph type="ctrTitle"/>
          </p:nvPr>
        </p:nvSpPr>
        <p:spPr/>
        <p:txBody>
          <a:bodyPr/>
          <a:lstStyle/>
          <a:p>
            <a:r>
              <a:rPr lang="en-US" dirty="0"/>
              <a:t>Big Data Introduction</a:t>
            </a:r>
          </a:p>
        </p:txBody>
      </p:sp>
      <p:sp>
        <p:nvSpPr>
          <p:cNvPr id="3" name="Subtitle 2">
            <a:extLst>
              <a:ext uri="{FF2B5EF4-FFF2-40B4-BE49-F238E27FC236}">
                <a16:creationId xmlns:a16="http://schemas.microsoft.com/office/drawing/2014/main" id="{F7EBD334-6275-4C7F-B51B-D966639BA2DB}"/>
              </a:ext>
            </a:extLst>
          </p:cNvPr>
          <p:cNvSpPr>
            <a:spLocks noGrp="1"/>
          </p:cNvSpPr>
          <p:nvPr>
            <p:ph type="subTitle" idx="1"/>
          </p:nvPr>
        </p:nvSpPr>
        <p:spPr/>
        <p:txBody>
          <a:bodyPr/>
          <a:lstStyle/>
          <a:p>
            <a:r>
              <a:rPr lang="en-US" dirty="0"/>
              <a:t>By Shalini Gupta</a:t>
            </a:r>
          </a:p>
        </p:txBody>
      </p:sp>
    </p:spTree>
    <p:extLst>
      <p:ext uri="{BB962C8B-B14F-4D97-AF65-F5344CB8AC3E}">
        <p14:creationId xmlns:p14="http://schemas.microsoft.com/office/powerpoint/2010/main" val="3953461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B8580A0-CFFE-40CB-AB23-ED0FED963630}"/>
              </a:ext>
            </a:extLst>
          </p:cNvPr>
          <p:cNvPicPr>
            <a:picLocks noGrp="1" noChangeAspect="1"/>
          </p:cNvPicPr>
          <p:nvPr>
            <p:ph idx="1"/>
          </p:nvPr>
        </p:nvPicPr>
        <p:blipFill>
          <a:blip r:embed="rId2"/>
          <a:stretch>
            <a:fillRect/>
          </a:stretch>
        </p:blipFill>
        <p:spPr>
          <a:xfrm>
            <a:off x="1628333" y="953086"/>
            <a:ext cx="9782877" cy="4951827"/>
          </a:xfrm>
          <a:prstGeom prst="rect">
            <a:avLst/>
          </a:prstGeom>
        </p:spPr>
      </p:pic>
    </p:spTree>
    <p:extLst>
      <p:ext uri="{BB962C8B-B14F-4D97-AF65-F5344CB8AC3E}">
        <p14:creationId xmlns:p14="http://schemas.microsoft.com/office/powerpoint/2010/main" val="99878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AB76-4045-4C43-9C0F-F43FE74CBA30}"/>
              </a:ext>
            </a:extLst>
          </p:cNvPr>
          <p:cNvSpPr>
            <a:spLocks noGrp="1"/>
          </p:cNvSpPr>
          <p:nvPr>
            <p:ph type="title"/>
          </p:nvPr>
        </p:nvSpPr>
        <p:spPr>
          <a:xfrm>
            <a:off x="2407395" y="2890232"/>
            <a:ext cx="8911687" cy="1280890"/>
          </a:xfrm>
        </p:spPr>
        <p:txBody>
          <a:bodyPr>
            <a:normAutofit fontScale="90000"/>
          </a:bodyPr>
          <a:lstStyle/>
          <a:p>
            <a:pPr algn="ctr"/>
            <a:r>
              <a:rPr lang="en-US" sz="6000" dirty="0"/>
              <a:t>Look at </a:t>
            </a:r>
            <a:r>
              <a:rPr lang="en-US" sz="6000" b="1" dirty="0"/>
              <a:t>Big Data</a:t>
            </a:r>
            <a:r>
              <a:rPr lang="en-US" sz="6000" dirty="0"/>
              <a:t> in a different way!!</a:t>
            </a:r>
            <a:endParaRPr lang="en-US" dirty="0"/>
          </a:p>
        </p:txBody>
      </p:sp>
    </p:spTree>
    <p:extLst>
      <p:ext uri="{BB962C8B-B14F-4D97-AF65-F5344CB8AC3E}">
        <p14:creationId xmlns:p14="http://schemas.microsoft.com/office/powerpoint/2010/main" val="412715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7049B2-EB5A-4E89-960E-CAE60756BC0C}"/>
              </a:ext>
            </a:extLst>
          </p:cNvPr>
          <p:cNvPicPr>
            <a:picLocks noGrp="1" noChangeAspect="1"/>
          </p:cNvPicPr>
          <p:nvPr>
            <p:ph idx="1"/>
          </p:nvPr>
        </p:nvPicPr>
        <p:blipFill>
          <a:blip r:embed="rId2"/>
          <a:stretch>
            <a:fillRect/>
          </a:stretch>
        </p:blipFill>
        <p:spPr>
          <a:xfrm>
            <a:off x="2128758" y="1539875"/>
            <a:ext cx="8749631" cy="3778250"/>
          </a:xfrm>
          <a:prstGeom prst="rect">
            <a:avLst/>
          </a:prstGeom>
        </p:spPr>
      </p:pic>
    </p:spTree>
    <p:extLst>
      <p:ext uri="{BB962C8B-B14F-4D97-AF65-F5344CB8AC3E}">
        <p14:creationId xmlns:p14="http://schemas.microsoft.com/office/powerpoint/2010/main" val="83479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0391F-DAA0-4DCD-BD3B-8DF3AAEC7043}"/>
              </a:ext>
            </a:extLst>
          </p:cNvPr>
          <p:cNvPicPr>
            <a:picLocks noChangeAspect="1"/>
          </p:cNvPicPr>
          <p:nvPr/>
        </p:nvPicPr>
        <p:blipFill>
          <a:blip r:embed="rId2"/>
          <a:stretch>
            <a:fillRect/>
          </a:stretch>
        </p:blipFill>
        <p:spPr>
          <a:xfrm>
            <a:off x="2102095" y="1476375"/>
            <a:ext cx="8972550" cy="3905250"/>
          </a:xfrm>
          <a:prstGeom prst="rect">
            <a:avLst/>
          </a:prstGeom>
        </p:spPr>
      </p:pic>
    </p:spTree>
    <p:extLst>
      <p:ext uri="{BB962C8B-B14F-4D97-AF65-F5344CB8AC3E}">
        <p14:creationId xmlns:p14="http://schemas.microsoft.com/office/powerpoint/2010/main" val="40419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0391F-DAA0-4DCD-BD3B-8DF3AAEC7043}"/>
              </a:ext>
            </a:extLst>
          </p:cNvPr>
          <p:cNvPicPr>
            <a:picLocks noChangeAspect="1"/>
          </p:cNvPicPr>
          <p:nvPr/>
        </p:nvPicPr>
        <p:blipFill>
          <a:blip r:embed="rId2"/>
          <a:stretch>
            <a:fillRect/>
          </a:stretch>
        </p:blipFill>
        <p:spPr>
          <a:xfrm>
            <a:off x="2102095" y="1476375"/>
            <a:ext cx="8972550" cy="3905250"/>
          </a:xfrm>
          <a:prstGeom prst="rect">
            <a:avLst/>
          </a:prstGeom>
        </p:spPr>
      </p:pic>
      <p:pic>
        <p:nvPicPr>
          <p:cNvPr id="3" name="Content Placeholder 3">
            <a:extLst>
              <a:ext uri="{FF2B5EF4-FFF2-40B4-BE49-F238E27FC236}">
                <a16:creationId xmlns:a16="http://schemas.microsoft.com/office/drawing/2014/main" id="{92516254-D9D3-482A-9588-4405E412E715}"/>
              </a:ext>
            </a:extLst>
          </p:cNvPr>
          <p:cNvPicPr>
            <a:picLocks noGrp="1" noChangeAspect="1"/>
          </p:cNvPicPr>
          <p:nvPr>
            <p:ph idx="1"/>
          </p:nvPr>
        </p:nvPicPr>
        <p:blipFill>
          <a:blip r:embed="rId3"/>
          <a:stretch>
            <a:fillRect/>
          </a:stretch>
        </p:blipFill>
        <p:spPr>
          <a:xfrm>
            <a:off x="1996147" y="1446440"/>
            <a:ext cx="9531912" cy="3965119"/>
          </a:xfrm>
          <a:prstGeom prst="rect">
            <a:avLst/>
          </a:prstGeom>
        </p:spPr>
      </p:pic>
    </p:spTree>
    <p:extLst>
      <p:ext uri="{BB962C8B-B14F-4D97-AF65-F5344CB8AC3E}">
        <p14:creationId xmlns:p14="http://schemas.microsoft.com/office/powerpoint/2010/main" val="2294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0391F-DAA0-4DCD-BD3B-8DF3AAEC7043}"/>
              </a:ext>
            </a:extLst>
          </p:cNvPr>
          <p:cNvPicPr>
            <a:picLocks noChangeAspect="1"/>
          </p:cNvPicPr>
          <p:nvPr/>
        </p:nvPicPr>
        <p:blipFill>
          <a:blip r:embed="rId2"/>
          <a:stretch>
            <a:fillRect/>
          </a:stretch>
        </p:blipFill>
        <p:spPr>
          <a:xfrm>
            <a:off x="2102095" y="1476375"/>
            <a:ext cx="8972550" cy="3905250"/>
          </a:xfrm>
          <a:prstGeom prst="rect">
            <a:avLst/>
          </a:prstGeom>
        </p:spPr>
      </p:pic>
      <p:pic>
        <p:nvPicPr>
          <p:cNvPr id="4" name="Content Placeholder 1">
            <a:extLst>
              <a:ext uri="{FF2B5EF4-FFF2-40B4-BE49-F238E27FC236}">
                <a16:creationId xmlns:a16="http://schemas.microsoft.com/office/drawing/2014/main" id="{EB92C611-754B-451A-8221-6D8AF93C5029}"/>
              </a:ext>
            </a:extLst>
          </p:cNvPr>
          <p:cNvPicPr>
            <a:picLocks noChangeAspect="1"/>
          </p:cNvPicPr>
          <p:nvPr/>
        </p:nvPicPr>
        <p:blipFill>
          <a:blip r:embed="rId3"/>
          <a:stretch>
            <a:fillRect/>
          </a:stretch>
        </p:blipFill>
        <p:spPr>
          <a:xfrm>
            <a:off x="1976975" y="1471722"/>
            <a:ext cx="9184540" cy="3914556"/>
          </a:xfrm>
          <a:prstGeom prst="rect">
            <a:avLst/>
          </a:prstGeom>
        </p:spPr>
      </p:pic>
    </p:spTree>
    <p:extLst>
      <p:ext uri="{BB962C8B-B14F-4D97-AF65-F5344CB8AC3E}">
        <p14:creationId xmlns:p14="http://schemas.microsoft.com/office/powerpoint/2010/main" val="112860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F5B8C2-6235-4179-9502-7DEB4A4ED5AC}"/>
              </a:ext>
            </a:extLst>
          </p:cNvPr>
          <p:cNvPicPr>
            <a:picLocks noGrp="1" noChangeAspect="1"/>
          </p:cNvPicPr>
          <p:nvPr>
            <p:ph idx="1"/>
          </p:nvPr>
        </p:nvPicPr>
        <p:blipFill>
          <a:blip r:embed="rId2"/>
          <a:stretch>
            <a:fillRect/>
          </a:stretch>
        </p:blipFill>
        <p:spPr>
          <a:xfrm>
            <a:off x="1606464" y="1744394"/>
            <a:ext cx="9898149" cy="4145110"/>
          </a:xfrm>
          <a:prstGeom prst="rect">
            <a:avLst/>
          </a:prstGeom>
        </p:spPr>
      </p:pic>
    </p:spTree>
    <p:extLst>
      <p:ext uri="{BB962C8B-B14F-4D97-AF65-F5344CB8AC3E}">
        <p14:creationId xmlns:p14="http://schemas.microsoft.com/office/powerpoint/2010/main" val="376548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10252-4E15-4FF9-93BC-683C8F96DB53}"/>
              </a:ext>
            </a:extLst>
          </p:cNvPr>
          <p:cNvPicPr>
            <a:picLocks noChangeAspect="1"/>
          </p:cNvPicPr>
          <p:nvPr/>
        </p:nvPicPr>
        <p:blipFill>
          <a:blip r:embed="rId2"/>
          <a:stretch>
            <a:fillRect/>
          </a:stretch>
        </p:blipFill>
        <p:spPr>
          <a:xfrm>
            <a:off x="1509712" y="1619250"/>
            <a:ext cx="10085377" cy="3979692"/>
          </a:xfrm>
          <a:prstGeom prst="rect">
            <a:avLst/>
          </a:prstGeom>
        </p:spPr>
      </p:pic>
    </p:spTree>
    <p:extLst>
      <p:ext uri="{BB962C8B-B14F-4D97-AF65-F5344CB8AC3E}">
        <p14:creationId xmlns:p14="http://schemas.microsoft.com/office/powerpoint/2010/main" val="341219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CB837-DC46-40E9-94F9-9C6073822184}"/>
              </a:ext>
            </a:extLst>
          </p:cNvPr>
          <p:cNvPicPr>
            <a:picLocks noChangeAspect="1"/>
          </p:cNvPicPr>
          <p:nvPr/>
        </p:nvPicPr>
        <p:blipFill>
          <a:blip r:embed="rId2"/>
          <a:stretch>
            <a:fillRect/>
          </a:stretch>
        </p:blipFill>
        <p:spPr>
          <a:xfrm>
            <a:off x="1795681" y="1447799"/>
            <a:ext cx="9437359" cy="4362157"/>
          </a:xfrm>
          <a:prstGeom prst="rect">
            <a:avLst/>
          </a:prstGeom>
        </p:spPr>
      </p:pic>
    </p:spTree>
    <p:extLst>
      <p:ext uri="{BB962C8B-B14F-4D97-AF65-F5344CB8AC3E}">
        <p14:creationId xmlns:p14="http://schemas.microsoft.com/office/powerpoint/2010/main" val="3454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C522C-37BF-444B-ABB4-5C71C0396B9E}"/>
              </a:ext>
            </a:extLst>
          </p:cNvPr>
          <p:cNvPicPr>
            <a:picLocks noChangeAspect="1"/>
          </p:cNvPicPr>
          <p:nvPr/>
        </p:nvPicPr>
        <p:blipFill>
          <a:blip r:embed="rId2"/>
          <a:stretch>
            <a:fillRect/>
          </a:stretch>
        </p:blipFill>
        <p:spPr>
          <a:xfrm>
            <a:off x="1704974" y="1452562"/>
            <a:ext cx="9680767" cy="4357395"/>
          </a:xfrm>
          <a:prstGeom prst="rect">
            <a:avLst/>
          </a:prstGeom>
        </p:spPr>
      </p:pic>
    </p:spTree>
    <p:extLst>
      <p:ext uri="{BB962C8B-B14F-4D97-AF65-F5344CB8AC3E}">
        <p14:creationId xmlns:p14="http://schemas.microsoft.com/office/powerpoint/2010/main" val="162673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87BE-1DAD-4EEF-A6ED-3D6EC79312B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9157444-E29B-44E2-B4E4-EAD386FB98D8}"/>
              </a:ext>
            </a:extLst>
          </p:cNvPr>
          <p:cNvSpPr>
            <a:spLocks noGrp="1"/>
          </p:cNvSpPr>
          <p:nvPr>
            <p:ph idx="1"/>
          </p:nvPr>
        </p:nvSpPr>
        <p:spPr/>
        <p:txBody>
          <a:bodyPr/>
          <a:lstStyle/>
          <a:p>
            <a:r>
              <a:rPr lang="en-US" dirty="0"/>
              <a:t>World of data</a:t>
            </a:r>
          </a:p>
          <a:p>
            <a:r>
              <a:rPr lang="en-US" dirty="0"/>
              <a:t>What is Big Data?</a:t>
            </a:r>
          </a:p>
          <a:p>
            <a:r>
              <a:rPr lang="en-US" dirty="0"/>
              <a:t>Visualize the size of Data</a:t>
            </a:r>
          </a:p>
          <a:p>
            <a:r>
              <a:rPr lang="en-US" dirty="0"/>
              <a:t>5 V’s of Data</a:t>
            </a:r>
          </a:p>
          <a:p>
            <a:r>
              <a:rPr lang="en-US" dirty="0"/>
              <a:t>Real World use cases</a:t>
            </a:r>
          </a:p>
        </p:txBody>
      </p:sp>
    </p:spTree>
    <p:extLst>
      <p:ext uri="{BB962C8B-B14F-4D97-AF65-F5344CB8AC3E}">
        <p14:creationId xmlns:p14="http://schemas.microsoft.com/office/powerpoint/2010/main" val="1955624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8B404-57ED-4235-ABDC-86251D86210C}"/>
              </a:ext>
            </a:extLst>
          </p:cNvPr>
          <p:cNvPicPr>
            <a:picLocks noChangeAspect="1"/>
          </p:cNvPicPr>
          <p:nvPr/>
        </p:nvPicPr>
        <p:blipFill>
          <a:blip r:embed="rId2"/>
          <a:stretch>
            <a:fillRect/>
          </a:stretch>
        </p:blipFill>
        <p:spPr>
          <a:xfrm>
            <a:off x="1657350" y="1376362"/>
            <a:ext cx="9678524" cy="4475798"/>
          </a:xfrm>
          <a:prstGeom prst="rect">
            <a:avLst/>
          </a:prstGeom>
        </p:spPr>
      </p:pic>
    </p:spTree>
    <p:extLst>
      <p:ext uri="{BB962C8B-B14F-4D97-AF65-F5344CB8AC3E}">
        <p14:creationId xmlns:p14="http://schemas.microsoft.com/office/powerpoint/2010/main" val="3003714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8A3AC-C596-4D33-8EC1-7BA7C8CBDDAA}"/>
              </a:ext>
            </a:extLst>
          </p:cNvPr>
          <p:cNvPicPr>
            <a:picLocks noChangeAspect="1"/>
          </p:cNvPicPr>
          <p:nvPr/>
        </p:nvPicPr>
        <p:blipFill>
          <a:blip r:embed="rId2"/>
          <a:stretch>
            <a:fillRect/>
          </a:stretch>
        </p:blipFill>
        <p:spPr>
          <a:xfrm>
            <a:off x="1595437" y="1362075"/>
            <a:ext cx="9001125" cy="4133850"/>
          </a:xfrm>
          <a:prstGeom prst="rect">
            <a:avLst/>
          </a:prstGeom>
        </p:spPr>
      </p:pic>
    </p:spTree>
    <p:extLst>
      <p:ext uri="{BB962C8B-B14F-4D97-AF65-F5344CB8AC3E}">
        <p14:creationId xmlns:p14="http://schemas.microsoft.com/office/powerpoint/2010/main" val="363611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7AD15-B6EE-47BD-B140-048DA303E0A2}"/>
              </a:ext>
            </a:extLst>
          </p:cNvPr>
          <p:cNvPicPr>
            <a:picLocks noChangeAspect="1"/>
          </p:cNvPicPr>
          <p:nvPr/>
        </p:nvPicPr>
        <p:blipFill>
          <a:blip r:embed="rId2"/>
          <a:stretch>
            <a:fillRect/>
          </a:stretch>
        </p:blipFill>
        <p:spPr>
          <a:xfrm>
            <a:off x="1581150" y="1466850"/>
            <a:ext cx="9029700" cy="3924300"/>
          </a:xfrm>
          <a:prstGeom prst="rect">
            <a:avLst/>
          </a:prstGeom>
        </p:spPr>
      </p:pic>
    </p:spTree>
    <p:extLst>
      <p:ext uri="{BB962C8B-B14F-4D97-AF65-F5344CB8AC3E}">
        <p14:creationId xmlns:p14="http://schemas.microsoft.com/office/powerpoint/2010/main" val="421351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7AD15-B6EE-47BD-B140-048DA303E0A2}"/>
              </a:ext>
            </a:extLst>
          </p:cNvPr>
          <p:cNvPicPr>
            <a:picLocks noChangeAspect="1"/>
          </p:cNvPicPr>
          <p:nvPr/>
        </p:nvPicPr>
        <p:blipFill>
          <a:blip r:embed="rId2"/>
          <a:stretch>
            <a:fillRect/>
          </a:stretch>
        </p:blipFill>
        <p:spPr>
          <a:xfrm>
            <a:off x="1581150" y="1466850"/>
            <a:ext cx="9029700" cy="3924300"/>
          </a:xfrm>
          <a:prstGeom prst="rect">
            <a:avLst/>
          </a:prstGeom>
        </p:spPr>
      </p:pic>
      <p:pic>
        <p:nvPicPr>
          <p:cNvPr id="3" name="Picture 2">
            <a:extLst>
              <a:ext uri="{FF2B5EF4-FFF2-40B4-BE49-F238E27FC236}">
                <a16:creationId xmlns:a16="http://schemas.microsoft.com/office/drawing/2014/main" id="{8931FF4E-EFB0-410D-8CD5-8873211EB63C}"/>
              </a:ext>
            </a:extLst>
          </p:cNvPr>
          <p:cNvPicPr>
            <a:picLocks noChangeAspect="1"/>
          </p:cNvPicPr>
          <p:nvPr/>
        </p:nvPicPr>
        <p:blipFill>
          <a:blip r:embed="rId3"/>
          <a:stretch>
            <a:fillRect/>
          </a:stretch>
        </p:blipFill>
        <p:spPr>
          <a:xfrm>
            <a:off x="1633537" y="1466850"/>
            <a:ext cx="8924925" cy="3924300"/>
          </a:xfrm>
          <a:prstGeom prst="rect">
            <a:avLst/>
          </a:prstGeom>
        </p:spPr>
      </p:pic>
    </p:spTree>
    <p:extLst>
      <p:ext uri="{BB962C8B-B14F-4D97-AF65-F5344CB8AC3E}">
        <p14:creationId xmlns:p14="http://schemas.microsoft.com/office/powerpoint/2010/main" val="270504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FF8336-657D-4CFF-92A7-E8AEE9488C6D}"/>
              </a:ext>
            </a:extLst>
          </p:cNvPr>
          <p:cNvPicPr>
            <a:picLocks noChangeAspect="1"/>
          </p:cNvPicPr>
          <p:nvPr/>
        </p:nvPicPr>
        <p:blipFill>
          <a:blip r:embed="rId2"/>
          <a:stretch>
            <a:fillRect/>
          </a:stretch>
        </p:blipFill>
        <p:spPr>
          <a:xfrm>
            <a:off x="1771650" y="1333500"/>
            <a:ext cx="8648700" cy="4191000"/>
          </a:xfrm>
          <a:prstGeom prst="rect">
            <a:avLst/>
          </a:prstGeom>
        </p:spPr>
      </p:pic>
    </p:spTree>
    <p:extLst>
      <p:ext uri="{BB962C8B-B14F-4D97-AF65-F5344CB8AC3E}">
        <p14:creationId xmlns:p14="http://schemas.microsoft.com/office/powerpoint/2010/main" val="263515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0025A-2141-4D69-A3B6-41F6C397CD3F}"/>
              </a:ext>
            </a:extLst>
          </p:cNvPr>
          <p:cNvPicPr>
            <a:picLocks noChangeAspect="1"/>
          </p:cNvPicPr>
          <p:nvPr/>
        </p:nvPicPr>
        <p:blipFill>
          <a:blip r:embed="rId2"/>
          <a:stretch>
            <a:fillRect/>
          </a:stretch>
        </p:blipFill>
        <p:spPr>
          <a:xfrm>
            <a:off x="1638300" y="1428750"/>
            <a:ext cx="8915400" cy="4000500"/>
          </a:xfrm>
          <a:prstGeom prst="rect">
            <a:avLst/>
          </a:prstGeom>
        </p:spPr>
      </p:pic>
    </p:spTree>
    <p:extLst>
      <p:ext uri="{BB962C8B-B14F-4D97-AF65-F5344CB8AC3E}">
        <p14:creationId xmlns:p14="http://schemas.microsoft.com/office/powerpoint/2010/main" val="275253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CE80-1F00-42F4-9461-4F516F67825D}"/>
              </a:ext>
            </a:extLst>
          </p:cNvPr>
          <p:cNvSpPr>
            <a:spLocks noGrp="1"/>
          </p:cNvSpPr>
          <p:nvPr>
            <p:ph type="title"/>
          </p:nvPr>
        </p:nvSpPr>
        <p:spPr/>
        <p:txBody>
          <a:bodyPr/>
          <a:lstStyle/>
          <a:p>
            <a:r>
              <a:rPr lang="en-US" dirty="0"/>
              <a:t>Characteristics of Big Data</a:t>
            </a:r>
          </a:p>
        </p:txBody>
      </p:sp>
      <p:pic>
        <p:nvPicPr>
          <p:cNvPr id="4" name="Content Placeholder 3">
            <a:extLst>
              <a:ext uri="{FF2B5EF4-FFF2-40B4-BE49-F238E27FC236}">
                <a16:creationId xmlns:a16="http://schemas.microsoft.com/office/drawing/2014/main" id="{BE042203-15FF-46E8-BBE2-218CD41D1EB7}"/>
              </a:ext>
            </a:extLst>
          </p:cNvPr>
          <p:cNvPicPr>
            <a:picLocks noGrp="1" noChangeAspect="1"/>
          </p:cNvPicPr>
          <p:nvPr>
            <p:ph idx="1"/>
          </p:nvPr>
        </p:nvPicPr>
        <p:blipFill>
          <a:blip r:embed="rId2"/>
          <a:stretch>
            <a:fillRect/>
          </a:stretch>
        </p:blipFill>
        <p:spPr>
          <a:xfrm>
            <a:off x="4934225" y="1478652"/>
            <a:ext cx="3308698" cy="522426"/>
          </a:xfrm>
          <a:prstGeom prst="rect">
            <a:avLst/>
          </a:prstGeom>
        </p:spPr>
      </p:pic>
      <p:pic>
        <p:nvPicPr>
          <p:cNvPr id="5" name="Picture 4">
            <a:extLst>
              <a:ext uri="{FF2B5EF4-FFF2-40B4-BE49-F238E27FC236}">
                <a16:creationId xmlns:a16="http://schemas.microsoft.com/office/drawing/2014/main" id="{CCE8667C-F7D0-4AFA-858D-418D8C099E38}"/>
              </a:ext>
            </a:extLst>
          </p:cNvPr>
          <p:cNvPicPr>
            <a:picLocks noChangeAspect="1"/>
          </p:cNvPicPr>
          <p:nvPr/>
        </p:nvPicPr>
        <p:blipFill>
          <a:blip r:embed="rId3"/>
          <a:stretch>
            <a:fillRect/>
          </a:stretch>
        </p:blipFill>
        <p:spPr>
          <a:xfrm>
            <a:off x="2409617" y="2360337"/>
            <a:ext cx="8353445" cy="3457367"/>
          </a:xfrm>
          <a:prstGeom prst="rect">
            <a:avLst/>
          </a:prstGeom>
        </p:spPr>
      </p:pic>
    </p:spTree>
    <p:extLst>
      <p:ext uri="{BB962C8B-B14F-4D97-AF65-F5344CB8AC3E}">
        <p14:creationId xmlns:p14="http://schemas.microsoft.com/office/powerpoint/2010/main" val="1414653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BFD-EF33-43F6-A793-4CB582080595}"/>
              </a:ext>
            </a:extLst>
          </p:cNvPr>
          <p:cNvSpPr>
            <a:spLocks noGrp="1"/>
          </p:cNvSpPr>
          <p:nvPr>
            <p:ph type="title"/>
          </p:nvPr>
        </p:nvSpPr>
        <p:spPr/>
        <p:txBody>
          <a:bodyPr/>
          <a:lstStyle/>
          <a:p>
            <a:r>
              <a:rPr lang="en-US" dirty="0"/>
              <a:t>Volume</a:t>
            </a:r>
          </a:p>
        </p:txBody>
      </p:sp>
      <p:pic>
        <p:nvPicPr>
          <p:cNvPr id="4" name="Content Placeholder 3">
            <a:extLst>
              <a:ext uri="{FF2B5EF4-FFF2-40B4-BE49-F238E27FC236}">
                <a16:creationId xmlns:a16="http://schemas.microsoft.com/office/drawing/2014/main" id="{30D8BBAD-4D19-4AC3-BEDD-3C1E3F443142}"/>
              </a:ext>
            </a:extLst>
          </p:cNvPr>
          <p:cNvPicPr>
            <a:picLocks noGrp="1" noChangeAspect="1"/>
          </p:cNvPicPr>
          <p:nvPr>
            <p:ph idx="1"/>
          </p:nvPr>
        </p:nvPicPr>
        <p:blipFill>
          <a:blip r:embed="rId2"/>
          <a:stretch>
            <a:fillRect/>
          </a:stretch>
        </p:blipFill>
        <p:spPr>
          <a:xfrm>
            <a:off x="1729157" y="2082018"/>
            <a:ext cx="9775456" cy="3567537"/>
          </a:xfrm>
          <a:prstGeom prst="rect">
            <a:avLst/>
          </a:prstGeom>
        </p:spPr>
      </p:pic>
    </p:spTree>
    <p:extLst>
      <p:ext uri="{BB962C8B-B14F-4D97-AF65-F5344CB8AC3E}">
        <p14:creationId xmlns:p14="http://schemas.microsoft.com/office/powerpoint/2010/main" val="53935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BFD-EF33-43F6-A793-4CB582080595}"/>
              </a:ext>
            </a:extLst>
          </p:cNvPr>
          <p:cNvSpPr>
            <a:spLocks noGrp="1"/>
          </p:cNvSpPr>
          <p:nvPr>
            <p:ph type="title"/>
          </p:nvPr>
        </p:nvSpPr>
        <p:spPr/>
        <p:txBody>
          <a:bodyPr/>
          <a:lstStyle/>
          <a:p>
            <a:r>
              <a:rPr lang="en-US" dirty="0"/>
              <a:t>Variety</a:t>
            </a:r>
          </a:p>
        </p:txBody>
      </p:sp>
      <p:pic>
        <p:nvPicPr>
          <p:cNvPr id="3" name="Picture 2">
            <a:extLst>
              <a:ext uri="{FF2B5EF4-FFF2-40B4-BE49-F238E27FC236}">
                <a16:creationId xmlns:a16="http://schemas.microsoft.com/office/drawing/2014/main" id="{825B646A-915A-40A8-AB19-013C3CC7A232}"/>
              </a:ext>
            </a:extLst>
          </p:cNvPr>
          <p:cNvPicPr>
            <a:picLocks noChangeAspect="1"/>
          </p:cNvPicPr>
          <p:nvPr/>
        </p:nvPicPr>
        <p:blipFill>
          <a:blip r:embed="rId2"/>
          <a:stretch>
            <a:fillRect/>
          </a:stretch>
        </p:blipFill>
        <p:spPr>
          <a:xfrm>
            <a:off x="1352549" y="1924050"/>
            <a:ext cx="10341367" cy="3280996"/>
          </a:xfrm>
          <a:prstGeom prst="rect">
            <a:avLst/>
          </a:prstGeom>
        </p:spPr>
      </p:pic>
    </p:spTree>
    <p:extLst>
      <p:ext uri="{BB962C8B-B14F-4D97-AF65-F5344CB8AC3E}">
        <p14:creationId xmlns:p14="http://schemas.microsoft.com/office/powerpoint/2010/main" val="393555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BFD-EF33-43F6-A793-4CB582080595}"/>
              </a:ext>
            </a:extLst>
          </p:cNvPr>
          <p:cNvSpPr>
            <a:spLocks noGrp="1"/>
          </p:cNvSpPr>
          <p:nvPr>
            <p:ph type="title"/>
          </p:nvPr>
        </p:nvSpPr>
        <p:spPr/>
        <p:txBody>
          <a:bodyPr/>
          <a:lstStyle/>
          <a:p>
            <a:r>
              <a:rPr lang="en-US" dirty="0"/>
              <a:t>Velocity</a:t>
            </a:r>
          </a:p>
        </p:txBody>
      </p:sp>
      <p:pic>
        <p:nvPicPr>
          <p:cNvPr id="4" name="Picture 3">
            <a:extLst>
              <a:ext uri="{FF2B5EF4-FFF2-40B4-BE49-F238E27FC236}">
                <a16:creationId xmlns:a16="http://schemas.microsoft.com/office/drawing/2014/main" id="{5A947D78-FCFC-416E-B034-29CAE0014104}"/>
              </a:ext>
            </a:extLst>
          </p:cNvPr>
          <p:cNvPicPr>
            <a:picLocks noChangeAspect="1"/>
          </p:cNvPicPr>
          <p:nvPr/>
        </p:nvPicPr>
        <p:blipFill>
          <a:blip r:embed="rId2"/>
          <a:stretch>
            <a:fillRect/>
          </a:stretch>
        </p:blipFill>
        <p:spPr>
          <a:xfrm>
            <a:off x="3692256" y="1666875"/>
            <a:ext cx="6011179" cy="4567015"/>
          </a:xfrm>
          <a:prstGeom prst="rect">
            <a:avLst/>
          </a:prstGeom>
        </p:spPr>
      </p:pic>
    </p:spTree>
    <p:extLst>
      <p:ext uri="{BB962C8B-B14F-4D97-AF65-F5344CB8AC3E}">
        <p14:creationId xmlns:p14="http://schemas.microsoft.com/office/powerpoint/2010/main" val="419461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5BFF-4BF9-4ADA-8D2A-FD7F999F8651}"/>
              </a:ext>
            </a:extLst>
          </p:cNvPr>
          <p:cNvSpPr>
            <a:spLocks noGrp="1"/>
          </p:cNvSpPr>
          <p:nvPr>
            <p:ph type="title"/>
          </p:nvPr>
        </p:nvSpPr>
        <p:spPr/>
        <p:txBody>
          <a:bodyPr/>
          <a:lstStyle/>
          <a:p>
            <a:r>
              <a:rPr lang="en-US" dirty="0"/>
              <a:t>World of Data</a:t>
            </a:r>
          </a:p>
        </p:txBody>
      </p:sp>
      <p:pic>
        <p:nvPicPr>
          <p:cNvPr id="5" name="Content Placeholder 4">
            <a:extLst>
              <a:ext uri="{FF2B5EF4-FFF2-40B4-BE49-F238E27FC236}">
                <a16:creationId xmlns:a16="http://schemas.microsoft.com/office/drawing/2014/main" id="{EE982093-D61E-41CA-9578-44C77F68207A}"/>
              </a:ext>
            </a:extLst>
          </p:cNvPr>
          <p:cNvPicPr>
            <a:picLocks noGrp="1" noChangeAspect="1"/>
          </p:cNvPicPr>
          <p:nvPr>
            <p:ph idx="1"/>
          </p:nvPr>
        </p:nvPicPr>
        <p:blipFill>
          <a:blip r:embed="rId2"/>
          <a:stretch>
            <a:fillRect/>
          </a:stretch>
        </p:blipFill>
        <p:spPr>
          <a:xfrm>
            <a:off x="916799" y="2025748"/>
            <a:ext cx="10587814" cy="3449139"/>
          </a:xfrm>
          <a:prstGeom prst="rect">
            <a:avLst/>
          </a:prstGeom>
        </p:spPr>
      </p:pic>
    </p:spTree>
    <p:extLst>
      <p:ext uri="{BB962C8B-B14F-4D97-AF65-F5344CB8AC3E}">
        <p14:creationId xmlns:p14="http://schemas.microsoft.com/office/powerpoint/2010/main" val="3451501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ABFD-EF33-43F6-A793-4CB582080595}"/>
              </a:ext>
            </a:extLst>
          </p:cNvPr>
          <p:cNvSpPr>
            <a:spLocks noGrp="1"/>
          </p:cNvSpPr>
          <p:nvPr>
            <p:ph type="title"/>
          </p:nvPr>
        </p:nvSpPr>
        <p:spPr/>
        <p:txBody>
          <a:bodyPr/>
          <a:lstStyle/>
          <a:p>
            <a:r>
              <a:rPr lang="en-US" dirty="0"/>
              <a:t>5Vs of Data</a:t>
            </a:r>
          </a:p>
        </p:txBody>
      </p:sp>
      <p:pic>
        <p:nvPicPr>
          <p:cNvPr id="3" name="Picture 2">
            <a:extLst>
              <a:ext uri="{FF2B5EF4-FFF2-40B4-BE49-F238E27FC236}">
                <a16:creationId xmlns:a16="http://schemas.microsoft.com/office/drawing/2014/main" id="{C9917E51-0B04-4436-807F-231C43E9635F}"/>
              </a:ext>
            </a:extLst>
          </p:cNvPr>
          <p:cNvPicPr>
            <a:picLocks noChangeAspect="1"/>
          </p:cNvPicPr>
          <p:nvPr/>
        </p:nvPicPr>
        <p:blipFill>
          <a:blip r:embed="rId2"/>
          <a:stretch>
            <a:fillRect/>
          </a:stretch>
        </p:blipFill>
        <p:spPr>
          <a:xfrm>
            <a:off x="3452812" y="1643062"/>
            <a:ext cx="6590348" cy="4452938"/>
          </a:xfrm>
          <a:prstGeom prst="rect">
            <a:avLst/>
          </a:prstGeom>
        </p:spPr>
      </p:pic>
    </p:spTree>
    <p:extLst>
      <p:ext uri="{BB962C8B-B14F-4D97-AF65-F5344CB8AC3E}">
        <p14:creationId xmlns:p14="http://schemas.microsoft.com/office/powerpoint/2010/main" val="200017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73B3022-35A4-40D5-AC0D-8BA4F67CC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A19964-AB68-4485-8EFA-3CD273580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29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8F747ECE-EE90-4379-A122-8C35B906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848" y="962669"/>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E815F5-B829-41F2-82A7-39938A1BEEDE}"/>
              </a:ext>
            </a:extLst>
          </p:cNvPr>
          <p:cNvPicPr>
            <a:picLocks noChangeAspect="1"/>
          </p:cNvPicPr>
          <p:nvPr/>
        </p:nvPicPr>
        <p:blipFill>
          <a:blip r:embed="rId2"/>
          <a:stretch>
            <a:fillRect/>
          </a:stretch>
        </p:blipFill>
        <p:spPr>
          <a:xfrm>
            <a:off x="814601" y="1178306"/>
            <a:ext cx="1993392" cy="1955542"/>
          </a:xfrm>
          <a:prstGeom prst="rect">
            <a:avLst/>
          </a:prstGeom>
        </p:spPr>
      </p:pic>
      <p:sp>
        <p:nvSpPr>
          <p:cNvPr id="71" name="Rectangle 70">
            <a:extLst>
              <a:ext uri="{FF2B5EF4-FFF2-40B4-BE49-F238E27FC236}">
                <a16:creationId xmlns:a16="http://schemas.microsoft.com/office/drawing/2014/main" id="{B911225F-B0AD-450C-818E-EBD16004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0714" y="962669"/>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9737AB-6577-4937-B87B-56F8EA5F7EF4}"/>
              </a:ext>
            </a:extLst>
          </p:cNvPr>
          <p:cNvPicPr>
            <a:picLocks noChangeAspect="1"/>
          </p:cNvPicPr>
          <p:nvPr/>
        </p:nvPicPr>
        <p:blipFill>
          <a:blip r:embed="rId3"/>
          <a:stretch>
            <a:fillRect/>
          </a:stretch>
        </p:blipFill>
        <p:spPr>
          <a:xfrm>
            <a:off x="3305467" y="1241866"/>
            <a:ext cx="1993392" cy="1828421"/>
          </a:xfrm>
          <a:prstGeom prst="rect">
            <a:avLst/>
          </a:prstGeom>
        </p:spPr>
      </p:pic>
      <p:sp>
        <p:nvSpPr>
          <p:cNvPr id="73" name="Rectangle 72">
            <a:extLst>
              <a:ext uri="{FF2B5EF4-FFF2-40B4-BE49-F238E27FC236}">
                <a16:creationId xmlns:a16="http://schemas.microsoft.com/office/drawing/2014/main" id="{94F90697-2860-439B-A6BF-CB3941137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848" y="3510354"/>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4E8EFB-9DE5-44AE-BF67-8A300C6FF133}"/>
              </a:ext>
            </a:extLst>
          </p:cNvPr>
          <p:cNvPicPr>
            <a:picLocks noChangeAspect="1"/>
          </p:cNvPicPr>
          <p:nvPr/>
        </p:nvPicPr>
        <p:blipFill>
          <a:blip r:embed="rId4"/>
          <a:stretch>
            <a:fillRect/>
          </a:stretch>
        </p:blipFill>
        <p:spPr>
          <a:xfrm>
            <a:off x="814601" y="3813855"/>
            <a:ext cx="1993392" cy="1779814"/>
          </a:xfrm>
          <a:prstGeom prst="rect">
            <a:avLst/>
          </a:prstGeom>
        </p:spPr>
      </p:pic>
      <p:sp>
        <p:nvSpPr>
          <p:cNvPr id="75" name="Rectangle 74">
            <a:extLst>
              <a:ext uri="{FF2B5EF4-FFF2-40B4-BE49-F238E27FC236}">
                <a16:creationId xmlns:a16="http://schemas.microsoft.com/office/drawing/2014/main" id="{B2EFE911-95C2-438D-A7C9-207C0686B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0714" y="3510354"/>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9E7FBF-64B3-4A49-8504-AF67E09B9BC9}"/>
              </a:ext>
            </a:extLst>
          </p:cNvPr>
          <p:cNvPicPr>
            <a:picLocks noChangeAspect="1"/>
          </p:cNvPicPr>
          <p:nvPr/>
        </p:nvPicPr>
        <p:blipFill>
          <a:blip r:embed="rId5"/>
          <a:stretch>
            <a:fillRect/>
          </a:stretch>
        </p:blipFill>
        <p:spPr>
          <a:xfrm>
            <a:off x="3305467" y="4012870"/>
            <a:ext cx="1993392" cy="1381783"/>
          </a:xfrm>
          <a:prstGeom prst="rect">
            <a:avLst/>
          </a:prstGeom>
        </p:spPr>
      </p:pic>
      <p:sp>
        <p:nvSpPr>
          <p:cNvPr id="77" name="Rectangle 76">
            <a:extLst>
              <a:ext uri="{FF2B5EF4-FFF2-40B4-BE49-F238E27FC236}">
                <a16:creationId xmlns:a16="http://schemas.microsoft.com/office/drawing/2014/main" id="{624079AD-5DA5-4CB8-ABCA-B0CC80BEE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98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3">
            <a:extLst>
              <a:ext uri="{FF2B5EF4-FFF2-40B4-BE49-F238E27FC236}">
                <a16:creationId xmlns:a16="http://schemas.microsoft.com/office/drawing/2014/main" id="{5F0F9A1B-5C38-47B2-BA2F-94D6A4563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985" y="680545"/>
            <a:ext cx="878363"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25124E4-21E3-40A5-BF21-E2A6C80E09CA}"/>
              </a:ext>
            </a:extLst>
          </p:cNvPr>
          <p:cNvGraphicFramePr>
            <a:graphicFrameLocks noGrp="1"/>
          </p:cNvGraphicFramePr>
          <p:nvPr>
            <p:ph idx="1"/>
            <p:extLst>
              <p:ext uri="{D42A27DB-BD31-4B8C-83A1-F6EECF244321}">
                <p14:modId xmlns:p14="http://schemas.microsoft.com/office/powerpoint/2010/main" val="3877176325"/>
              </p:ext>
            </p:extLst>
          </p:nvPr>
        </p:nvGraphicFramePr>
        <p:xfrm>
          <a:off x="6485207" y="1617785"/>
          <a:ext cx="5514536" cy="46704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extBox 9">
            <a:extLst>
              <a:ext uri="{FF2B5EF4-FFF2-40B4-BE49-F238E27FC236}">
                <a16:creationId xmlns:a16="http://schemas.microsoft.com/office/drawing/2014/main" id="{30815AF2-9D0D-4B23-A981-420B09814D8D}"/>
              </a:ext>
            </a:extLst>
          </p:cNvPr>
          <p:cNvSpPr txBox="1"/>
          <p:nvPr/>
        </p:nvSpPr>
        <p:spPr>
          <a:xfrm rot="20570808">
            <a:off x="3050480" y="655378"/>
            <a:ext cx="182075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Gaining insight </a:t>
            </a:r>
          </a:p>
        </p:txBody>
      </p:sp>
      <p:sp>
        <p:nvSpPr>
          <p:cNvPr id="55" name="TextBox 54">
            <a:extLst>
              <a:ext uri="{FF2B5EF4-FFF2-40B4-BE49-F238E27FC236}">
                <a16:creationId xmlns:a16="http://schemas.microsoft.com/office/drawing/2014/main" id="{1A933CB1-4A63-4789-8ECC-4BCE2880CF29}"/>
              </a:ext>
            </a:extLst>
          </p:cNvPr>
          <p:cNvSpPr txBox="1"/>
          <p:nvPr/>
        </p:nvSpPr>
        <p:spPr>
          <a:xfrm rot="20414951">
            <a:off x="2269759" y="5710664"/>
            <a:ext cx="371234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Prediction and Decision Making</a:t>
            </a:r>
          </a:p>
        </p:txBody>
      </p:sp>
      <p:sp>
        <p:nvSpPr>
          <p:cNvPr id="57" name="TextBox 56">
            <a:extLst>
              <a:ext uri="{FF2B5EF4-FFF2-40B4-BE49-F238E27FC236}">
                <a16:creationId xmlns:a16="http://schemas.microsoft.com/office/drawing/2014/main" id="{F6FBA27F-67E0-4A04-90C6-7D2311DF8F4D}"/>
              </a:ext>
            </a:extLst>
          </p:cNvPr>
          <p:cNvSpPr txBox="1"/>
          <p:nvPr/>
        </p:nvSpPr>
        <p:spPr>
          <a:xfrm rot="20535653">
            <a:off x="220418" y="885821"/>
            <a:ext cx="218568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Cost Effectiveness</a:t>
            </a:r>
          </a:p>
        </p:txBody>
      </p:sp>
      <p:sp>
        <p:nvSpPr>
          <p:cNvPr id="59" name="TextBox 58">
            <a:extLst>
              <a:ext uri="{FF2B5EF4-FFF2-40B4-BE49-F238E27FC236}">
                <a16:creationId xmlns:a16="http://schemas.microsoft.com/office/drawing/2014/main" id="{BBDECE25-9DA6-42F0-A789-4F7F92A25EB8}"/>
              </a:ext>
            </a:extLst>
          </p:cNvPr>
          <p:cNvSpPr txBox="1"/>
          <p:nvPr/>
        </p:nvSpPr>
        <p:spPr>
          <a:xfrm rot="20535653">
            <a:off x="196581" y="5793309"/>
            <a:ext cx="287700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Marketing Effectiveness</a:t>
            </a:r>
          </a:p>
        </p:txBody>
      </p:sp>
    </p:spTree>
    <p:extLst>
      <p:ext uri="{BB962C8B-B14F-4D97-AF65-F5344CB8AC3E}">
        <p14:creationId xmlns:p14="http://schemas.microsoft.com/office/powerpoint/2010/main" val="104770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DABE48-5443-41B7-99AA-0903B05974C7}"/>
              </a:ext>
            </a:extLst>
          </p:cNvPr>
          <p:cNvSpPr>
            <a:spLocks noGrp="1"/>
          </p:cNvSpPr>
          <p:nvPr>
            <p:ph type="title"/>
          </p:nvPr>
        </p:nvSpPr>
        <p:spPr>
          <a:xfrm>
            <a:off x="2274872" y="3062510"/>
            <a:ext cx="8911687" cy="1280890"/>
          </a:xfrm>
        </p:spPr>
        <p:txBody>
          <a:bodyPr/>
          <a:lstStyle/>
          <a:p>
            <a:pPr algn="ctr"/>
            <a:r>
              <a:rPr lang="en-US" dirty="0"/>
              <a:t>Real World Use Cases……</a:t>
            </a:r>
          </a:p>
        </p:txBody>
      </p:sp>
    </p:spTree>
    <p:extLst>
      <p:ext uri="{BB962C8B-B14F-4D97-AF65-F5344CB8AC3E}">
        <p14:creationId xmlns:p14="http://schemas.microsoft.com/office/powerpoint/2010/main" val="119843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0" name="Rectangle 39">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4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085C8C-5F76-4178-B331-16F959E3DD28}"/>
              </a:ext>
            </a:extLst>
          </p:cNvPr>
          <p:cNvPicPr>
            <a:picLocks noChangeAspect="1"/>
          </p:cNvPicPr>
          <p:nvPr/>
        </p:nvPicPr>
        <p:blipFill>
          <a:blip r:embed="rId2"/>
          <a:stretch>
            <a:fillRect/>
          </a:stretch>
        </p:blipFill>
        <p:spPr>
          <a:xfrm>
            <a:off x="643467" y="1302512"/>
            <a:ext cx="10905066" cy="4252975"/>
          </a:xfrm>
          <a:prstGeom prst="rect">
            <a:avLst/>
          </a:prstGeom>
        </p:spPr>
      </p:pic>
    </p:spTree>
    <p:extLst>
      <p:ext uri="{BB962C8B-B14F-4D97-AF65-F5344CB8AC3E}">
        <p14:creationId xmlns:p14="http://schemas.microsoft.com/office/powerpoint/2010/main" val="1345042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D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E8E393-9B1F-4ABC-AA10-49B590A993BB}"/>
              </a:ext>
            </a:extLst>
          </p:cNvPr>
          <p:cNvPicPr>
            <a:picLocks noChangeAspect="1"/>
          </p:cNvPicPr>
          <p:nvPr/>
        </p:nvPicPr>
        <p:blipFill rotWithShape="1">
          <a:blip r:embed="rId2"/>
          <a:srcRect t="3331" r="2056" b="11525"/>
          <a:stretch/>
        </p:blipFill>
        <p:spPr>
          <a:xfrm>
            <a:off x="755514" y="643467"/>
            <a:ext cx="10680971" cy="5571066"/>
          </a:xfrm>
          <a:prstGeom prst="rect">
            <a:avLst/>
          </a:prstGeom>
        </p:spPr>
      </p:pic>
    </p:spTree>
    <p:extLst>
      <p:ext uri="{BB962C8B-B14F-4D97-AF65-F5344CB8AC3E}">
        <p14:creationId xmlns:p14="http://schemas.microsoft.com/office/powerpoint/2010/main" val="908711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6">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8C04992D-3100-49D4-BC1D-94A656D7B66F}"/>
              </a:ext>
            </a:extLst>
          </p:cNvPr>
          <p:cNvPicPr>
            <a:picLocks noChangeAspect="1"/>
          </p:cNvPicPr>
          <p:nvPr/>
        </p:nvPicPr>
        <p:blipFill>
          <a:blip r:embed="rId2"/>
          <a:stretch>
            <a:fillRect/>
          </a:stretch>
        </p:blipFill>
        <p:spPr>
          <a:xfrm>
            <a:off x="3913094" y="1893357"/>
            <a:ext cx="7594802" cy="2923999"/>
          </a:xfrm>
          <a:prstGeom prst="rect">
            <a:avLst/>
          </a:prstGeom>
        </p:spPr>
      </p:pic>
    </p:spTree>
    <p:extLst>
      <p:ext uri="{BB962C8B-B14F-4D97-AF65-F5344CB8AC3E}">
        <p14:creationId xmlns:p14="http://schemas.microsoft.com/office/powerpoint/2010/main" val="59374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85E8B-D641-4601-8007-150525A861A6}"/>
              </a:ext>
            </a:extLst>
          </p:cNvPr>
          <p:cNvPicPr>
            <a:picLocks noChangeAspect="1"/>
          </p:cNvPicPr>
          <p:nvPr/>
        </p:nvPicPr>
        <p:blipFill>
          <a:blip r:embed="rId2"/>
          <a:stretch>
            <a:fillRect/>
          </a:stretch>
        </p:blipFill>
        <p:spPr>
          <a:xfrm>
            <a:off x="2629925" y="728371"/>
            <a:ext cx="7410449" cy="2228850"/>
          </a:xfrm>
          <a:prstGeom prst="rect">
            <a:avLst/>
          </a:prstGeom>
        </p:spPr>
      </p:pic>
      <p:pic>
        <p:nvPicPr>
          <p:cNvPr id="3" name="Picture 2">
            <a:extLst>
              <a:ext uri="{FF2B5EF4-FFF2-40B4-BE49-F238E27FC236}">
                <a16:creationId xmlns:a16="http://schemas.microsoft.com/office/drawing/2014/main" id="{A3F64977-A96B-469E-913C-2F2E428E7DC3}"/>
              </a:ext>
            </a:extLst>
          </p:cNvPr>
          <p:cNvPicPr>
            <a:picLocks noChangeAspect="1"/>
          </p:cNvPicPr>
          <p:nvPr/>
        </p:nvPicPr>
        <p:blipFill>
          <a:blip r:embed="rId3"/>
          <a:stretch>
            <a:fillRect/>
          </a:stretch>
        </p:blipFill>
        <p:spPr>
          <a:xfrm>
            <a:off x="2629926" y="2792510"/>
            <a:ext cx="7410450" cy="3495675"/>
          </a:xfrm>
          <a:prstGeom prst="rect">
            <a:avLst/>
          </a:prstGeom>
        </p:spPr>
      </p:pic>
    </p:spTree>
    <p:extLst>
      <p:ext uri="{BB962C8B-B14F-4D97-AF65-F5344CB8AC3E}">
        <p14:creationId xmlns:p14="http://schemas.microsoft.com/office/powerpoint/2010/main" val="1329285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6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ED8D32-B195-422C-9929-930841EFB852}"/>
              </a:ext>
            </a:extLst>
          </p:cNvPr>
          <p:cNvPicPr>
            <a:picLocks noChangeAspect="1"/>
          </p:cNvPicPr>
          <p:nvPr/>
        </p:nvPicPr>
        <p:blipFill>
          <a:blip r:embed="rId2"/>
          <a:stretch>
            <a:fillRect/>
          </a:stretch>
        </p:blipFill>
        <p:spPr>
          <a:xfrm>
            <a:off x="643467" y="1357038"/>
            <a:ext cx="10905066" cy="4143924"/>
          </a:xfrm>
          <a:prstGeom prst="rect">
            <a:avLst/>
          </a:prstGeom>
        </p:spPr>
      </p:pic>
    </p:spTree>
    <p:extLst>
      <p:ext uri="{BB962C8B-B14F-4D97-AF65-F5344CB8AC3E}">
        <p14:creationId xmlns:p14="http://schemas.microsoft.com/office/powerpoint/2010/main" val="81329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nature&#10;&#10;Description automatically generated">
            <a:extLst>
              <a:ext uri="{FF2B5EF4-FFF2-40B4-BE49-F238E27FC236}">
                <a16:creationId xmlns:a16="http://schemas.microsoft.com/office/drawing/2014/main" id="{E4496781-F95E-4FA7-8536-98DEF8BC46AA}"/>
              </a:ext>
            </a:extLst>
          </p:cNvPr>
          <p:cNvPicPr>
            <a:picLocks noChangeAspect="1"/>
          </p:cNvPicPr>
          <p:nvPr/>
        </p:nvPicPr>
        <p:blipFill>
          <a:blip r:embed="rId2"/>
          <a:stretch>
            <a:fillRect/>
          </a:stretch>
        </p:blipFill>
        <p:spPr>
          <a:xfrm>
            <a:off x="643467" y="1343406"/>
            <a:ext cx="10905066" cy="4171187"/>
          </a:xfrm>
          <a:prstGeom prst="rect">
            <a:avLst/>
          </a:prstGeom>
        </p:spPr>
      </p:pic>
    </p:spTree>
    <p:extLst>
      <p:ext uri="{BB962C8B-B14F-4D97-AF65-F5344CB8AC3E}">
        <p14:creationId xmlns:p14="http://schemas.microsoft.com/office/powerpoint/2010/main" val="1663116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6DBF-190A-4375-A2D6-99917784296B}"/>
              </a:ext>
            </a:extLst>
          </p:cNvPr>
          <p:cNvSpPr>
            <a:spLocks noGrp="1"/>
          </p:cNvSpPr>
          <p:nvPr>
            <p:ph type="title"/>
          </p:nvPr>
        </p:nvSpPr>
        <p:spPr/>
        <p:txBody>
          <a:bodyPr/>
          <a:lstStyle/>
          <a:p>
            <a:r>
              <a:rPr lang="en-US" dirty="0"/>
              <a:t>Reference Links</a:t>
            </a:r>
          </a:p>
        </p:txBody>
      </p:sp>
      <p:sp>
        <p:nvSpPr>
          <p:cNvPr id="3" name="Content Placeholder 2">
            <a:extLst>
              <a:ext uri="{FF2B5EF4-FFF2-40B4-BE49-F238E27FC236}">
                <a16:creationId xmlns:a16="http://schemas.microsoft.com/office/drawing/2014/main" id="{4249AE3A-F16D-4A5D-9792-B683E5D4CD63}"/>
              </a:ext>
            </a:extLst>
          </p:cNvPr>
          <p:cNvSpPr>
            <a:spLocks noGrp="1"/>
          </p:cNvSpPr>
          <p:nvPr>
            <p:ph idx="1"/>
          </p:nvPr>
        </p:nvSpPr>
        <p:spPr/>
        <p:txBody>
          <a:bodyPr/>
          <a:lstStyle/>
          <a:p>
            <a:r>
              <a:rPr lang="en-US" dirty="0">
                <a:hlinkClick r:id="rId2"/>
              </a:rPr>
              <a:t>https://searchdatamanagement.techtarget.com/definition/big-data</a:t>
            </a:r>
            <a:endParaRPr lang="en-US" dirty="0"/>
          </a:p>
          <a:p>
            <a:r>
              <a:rPr lang="en-US" dirty="0">
                <a:hlinkClick r:id="rId3"/>
              </a:rPr>
              <a:t>https://www.infoq.com/presentations/big-data-use-cases</a:t>
            </a:r>
            <a:endParaRPr lang="en-US" dirty="0"/>
          </a:p>
          <a:p>
            <a:r>
              <a:rPr lang="en-US" dirty="0">
                <a:hlinkClick r:id="rId4"/>
              </a:rPr>
              <a:t>https://www.digitaldoughnut.com/articles/2018/january/big-data-analytics-real-world-use-cases</a:t>
            </a:r>
            <a:endParaRPr lang="en-US" dirty="0"/>
          </a:p>
          <a:p>
            <a:r>
              <a:rPr lang="en-US" dirty="0">
                <a:hlinkClick r:id="rId5"/>
              </a:rPr>
              <a:t>https://intellipaat.com/blog/7-big-data-examples-application-of-big-data-in-real-life/</a:t>
            </a:r>
            <a:endParaRPr lang="en-US" dirty="0"/>
          </a:p>
          <a:p>
            <a:endParaRPr lang="en-US" dirty="0"/>
          </a:p>
          <a:p>
            <a:endParaRPr lang="en-US" dirty="0"/>
          </a:p>
        </p:txBody>
      </p:sp>
    </p:spTree>
    <p:extLst>
      <p:ext uri="{BB962C8B-B14F-4D97-AF65-F5344CB8AC3E}">
        <p14:creationId xmlns:p14="http://schemas.microsoft.com/office/powerpoint/2010/main" val="1355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B734-22CB-411A-8024-793C4599BB5E}"/>
              </a:ext>
            </a:extLst>
          </p:cNvPr>
          <p:cNvSpPr>
            <a:spLocks noGrp="1"/>
          </p:cNvSpPr>
          <p:nvPr>
            <p:ph type="title"/>
          </p:nvPr>
        </p:nvSpPr>
        <p:spPr/>
        <p:txBody>
          <a:bodyPr/>
          <a:lstStyle/>
          <a:p>
            <a:r>
              <a:rPr lang="en-US" dirty="0"/>
              <a:t>World of Data</a:t>
            </a:r>
          </a:p>
        </p:txBody>
      </p:sp>
      <p:pic>
        <p:nvPicPr>
          <p:cNvPr id="4" name="Content Placeholder 3">
            <a:extLst>
              <a:ext uri="{FF2B5EF4-FFF2-40B4-BE49-F238E27FC236}">
                <a16:creationId xmlns:a16="http://schemas.microsoft.com/office/drawing/2014/main" id="{A2CEFD4E-F546-424C-9DED-04787ED3BD66}"/>
              </a:ext>
            </a:extLst>
          </p:cNvPr>
          <p:cNvPicPr>
            <a:picLocks noGrp="1" noChangeAspect="1"/>
          </p:cNvPicPr>
          <p:nvPr>
            <p:ph idx="1"/>
          </p:nvPr>
        </p:nvPicPr>
        <p:blipFill>
          <a:blip r:embed="rId2"/>
          <a:stretch>
            <a:fillRect/>
          </a:stretch>
        </p:blipFill>
        <p:spPr>
          <a:xfrm>
            <a:off x="1369135" y="1586949"/>
            <a:ext cx="10135477" cy="4509866"/>
          </a:xfrm>
          <a:prstGeom prst="rect">
            <a:avLst/>
          </a:prstGeom>
        </p:spPr>
      </p:pic>
    </p:spTree>
    <p:extLst>
      <p:ext uri="{BB962C8B-B14F-4D97-AF65-F5344CB8AC3E}">
        <p14:creationId xmlns:p14="http://schemas.microsoft.com/office/powerpoint/2010/main" val="3314667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360AAA3-B409-4E0C-8624-BFC72D6F3F10}"/>
              </a:ext>
            </a:extLst>
          </p:cNvPr>
          <p:cNvSpPr>
            <a:spLocks noGrp="1"/>
          </p:cNvSpPr>
          <p:nvPr>
            <p:ph type="title"/>
          </p:nvPr>
        </p:nvSpPr>
        <p:spPr>
          <a:xfrm>
            <a:off x="3373062" y="1864865"/>
            <a:ext cx="5686532" cy="2262781"/>
          </a:xfrm>
        </p:spPr>
        <p:txBody>
          <a:bodyPr vert="horz" lIns="91440" tIns="45720" rIns="91440" bIns="45720" rtlCol="0" anchor="b">
            <a:normAutofit/>
          </a:bodyPr>
          <a:lstStyle/>
          <a:p>
            <a:pPr algn="ctr"/>
            <a:r>
              <a:rPr lang="en-US" sz="5400" dirty="0"/>
              <a:t>Thank you!</a:t>
            </a:r>
          </a:p>
        </p:txBody>
      </p:sp>
      <p:sp>
        <p:nvSpPr>
          <p:cNvPr id="43" name="Rectangle 42">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6"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7"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9" name="Group 58">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0"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1"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2"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3"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4"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5"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6"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7"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8"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9"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0"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1"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3"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24250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3B07-9CE0-4F44-8141-730ABCEA47B9}"/>
              </a:ext>
            </a:extLst>
          </p:cNvPr>
          <p:cNvSpPr>
            <a:spLocks noGrp="1"/>
          </p:cNvSpPr>
          <p:nvPr>
            <p:ph type="title"/>
          </p:nvPr>
        </p:nvSpPr>
        <p:spPr/>
        <p:txBody>
          <a:bodyPr/>
          <a:lstStyle/>
          <a:p>
            <a:r>
              <a:rPr lang="en-US" dirty="0"/>
              <a:t>Model of data Generation and Consumption Changing</a:t>
            </a:r>
          </a:p>
        </p:txBody>
      </p:sp>
      <p:pic>
        <p:nvPicPr>
          <p:cNvPr id="4" name="Content Placeholder 3">
            <a:extLst>
              <a:ext uri="{FF2B5EF4-FFF2-40B4-BE49-F238E27FC236}">
                <a16:creationId xmlns:a16="http://schemas.microsoft.com/office/drawing/2014/main" id="{66594F59-0910-4465-8B74-C1198DA03E60}"/>
              </a:ext>
            </a:extLst>
          </p:cNvPr>
          <p:cNvPicPr>
            <a:picLocks noGrp="1" noChangeAspect="1"/>
          </p:cNvPicPr>
          <p:nvPr>
            <p:ph idx="1"/>
          </p:nvPr>
        </p:nvPicPr>
        <p:blipFill>
          <a:blip r:embed="rId2"/>
          <a:stretch>
            <a:fillRect/>
          </a:stretch>
        </p:blipFill>
        <p:spPr>
          <a:xfrm>
            <a:off x="2151892" y="2219633"/>
            <a:ext cx="8915400" cy="1883401"/>
          </a:xfrm>
          <a:prstGeom prst="rect">
            <a:avLst/>
          </a:prstGeom>
        </p:spPr>
      </p:pic>
      <p:pic>
        <p:nvPicPr>
          <p:cNvPr id="5" name="Picture 4">
            <a:extLst>
              <a:ext uri="{FF2B5EF4-FFF2-40B4-BE49-F238E27FC236}">
                <a16:creationId xmlns:a16="http://schemas.microsoft.com/office/drawing/2014/main" id="{034A6CD4-FD49-4135-9B9C-C8FD7292799C}"/>
              </a:ext>
            </a:extLst>
          </p:cNvPr>
          <p:cNvPicPr>
            <a:picLocks noChangeAspect="1"/>
          </p:cNvPicPr>
          <p:nvPr/>
        </p:nvPicPr>
        <p:blipFill>
          <a:blip r:embed="rId3"/>
          <a:stretch>
            <a:fillRect/>
          </a:stretch>
        </p:blipFill>
        <p:spPr>
          <a:xfrm>
            <a:off x="2151892" y="4428218"/>
            <a:ext cx="8591550" cy="1619250"/>
          </a:xfrm>
          <a:prstGeom prst="rect">
            <a:avLst/>
          </a:prstGeom>
        </p:spPr>
      </p:pic>
    </p:spTree>
    <p:extLst>
      <p:ext uri="{BB962C8B-B14F-4D97-AF65-F5344CB8AC3E}">
        <p14:creationId xmlns:p14="http://schemas.microsoft.com/office/powerpoint/2010/main" val="132295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7FB8-8E3D-4CDB-A05C-581B8C3E50CC}"/>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E002499D-BD54-482E-88F3-640AE8A54C46}"/>
              </a:ext>
            </a:extLst>
          </p:cNvPr>
          <p:cNvSpPr>
            <a:spLocks noGrp="1"/>
          </p:cNvSpPr>
          <p:nvPr>
            <p:ph idx="1"/>
          </p:nvPr>
        </p:nvSpPr>
        <p:spPr/>
        <p:txBody>
          <a:bodyPr>
            <a:normAutofit/>
          </a:bodyPr>
          <a:lstStyle/>
          <a:p>
            <a:pPr marL="0" indent="0" algn="ctr">
              <a:buNone/>
            </a:pPr>
            <a:r>
              <a:rPr lang="en-US" sz="2400" i="1" dirty="0">
                <a:solidFill>
                  <a:schemeClr val="accent2">
                    <a:lumMod val="50000"/>
                  </a:schemeClr>
                </a:solidFill>
              </a:rPr>
              <a:t>Big data is a term for data sets that are so large or complex that traditional data processing applications are inadequate. Challenges include data analysis, capture, search, sharing, storage, transfer, visualization, querying and information privacy.</a:t>
            </a:r>
          </a:p>
        </p:txBody>
      </p:sp>
    </p:spTree>
    <p:extLst>
      <p:ext uri="{BB962C8B-B14F-4D97-AF65-F5344CB8AC3E}">
        <p14:creationId xmlns:p14="http://schemas.microsoft.com/office/powerpoint/2010/main" val="299790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9"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0"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1"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3"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4"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5"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6"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7"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8"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9"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0"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2" name="Group 91">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93"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4"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5"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6"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7"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8"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9"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0"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1"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2"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3"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6" name="Rectangle 105">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0" name="Rectangle 109">
            <a:extLst>
              <a:ext uri="{FF2B5EF4-FFF2-40B4-BE49-F238E27FC236}">
                <a16:creationId xmlns:a16="http://schemas.microsoft.com/office/drawing/2014/main" id="{A922CC7D-9AB0-495B-8AEC-81B7CDEE1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 name="Group 111">
            <a:extLst>
              <a:ext uri="{FF2B5EF4-FFF2-40B4-BE49-F238E27FC236}">
                <a16:creationId xmlns:a16="http://schemas.microsoft.com/office/drawing/2014/main" id="{001EF6D3-851E-4B24-A9CD-D38CA18A5B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3" name="Freeform 11">
              <a:extLst>
                <a:ext uri="{FF2B5EF4-FFF2-40B4-BE49-F238E27FC236}">
                  <a16:creationId xmlns:a16="http://schemas.microsoft.com/office/drawing/2014/main" id="{34C02ECD-F75C-45DF-A249-716AE4455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4" name="Freeform 12">
              <a:extLst>
                <a:ext uri="{FF2B5EF4-FFF2-40B4-BE49-F238E27FC236}">
                  <a16:creationId xmlns:a16="http://schemas.microsoft.com/office/drawing/2014/main" id="{11648B16-4A94-4F3F-B47F-F0C334287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5" name="Freeform 13">
              <a:extLst>
                <a:ext uri="{FF2B5EF4-FFF2-40B4-BE49-F238E27FC236}">
                  <a16:creationId xmlns:a16="http://schemas.microsoft.com/office/drawing/2014/main" id="{37B30A17-8AF2-443F-A549-420892746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6" name="Freeform 14">
              <a:extLst>
                <a:ext uri="{FF2B5EF4-FFF2-40B4-BE49-F238E27FC236}">
                  <a16:creationId xmlns:a16="http://schemas.microsoft.com/office/drawing/2014/main" id="{899AF856-9FE0-41D3-AE38-0028650E5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7" name="Freeform 15">
              <a:extLst>
                <a:ext uri="{FF2B5EF4-FFF2-40B4-BE49-F238E27FC236}">
                  <a16:creationId xmlns:a16="http://schemas.microsoft.com/office/drawing/2014/main" id="{0AA03574-BAE0-48F0-AFFD-7FE53A80A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8" name="Freeform 16">
              <a:extLst>
                <a:ext uri="{FF2B5EF4-FFF2-40B4-BE49-F238E27FC236}">
                  <a16:creationId xmlns:a16="http://schemas.microsoft.com/office/drawing/2014/main" id="{E5C11F0E-3CE3-4AA3-8903-97F7B6E77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9" name="Freeform 17">
              <a:extLst>
                <a:ext uri="{FF2B5EF4-FFF2-40B4-BE49-F238E27FC236}">
                  <a16:creationId xmlns:a16="http://schemas.microsoft.com/office/drawing/2014/main" id="{0084F2D6-47B1-4245-9971-C28AB2991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0" name="Freeform 18">
              <a:extLst>
                <a:ext uri="{FF2B5EF4-FFF2-40B4-BE49-F238E27FC236}">
                  <a16:creationId xmlns:a16="http://schemas.microsoft.com/office/drawing/2014/main" id="{5ED0731E-418A-460F-A64A-D885C733A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1" name="Freeform 19">
              <a:extLst>
                <a:ext uri="{FF2B5EF4-FFF2-40B4-BE49-F238E27FC236}">
                  <a16:creationId xmlns:a16="http://schemas.microsoft.com/office/drawing/2014/main" id="{CA7B555A-665D-4AF0-BE1D-FD9FD5518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2" name="Freeform 20">
              <a:extLst>
                <a:ext uri="{FF2B5EF4-FFF2-40B4-BE49-F238E27FC236}">
                  <a16:creationId xmlns:a16="http://schemas.microsoft.com/office/drawing/2014/main" id="{76639BB9-DC72-4905-B646-14612CA4C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3" name="Freeform 21">
              <a:extLst>
                <a:ext uri="{FF2B5EF4-FFF2-40B4-BE49-F238E27FC236}">
                  <a16:creationId xmlns:a16="http://schemas.microsoft.com/office/drawing/2014/main" id="{33F5F41C-CB34-4D75-A726-A6A1468CC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4" name="Freeform 22">
              <a:extLst>
                <a:ext uri="{FF2B5EF4-FFF2-40B4-BE49-F238E27FC236}">
                  <a16:creationId xmlns:a16="http://schemas.microsoft.com/office/drawing/2014/main" id="{4ECB3308-01BD-41F1-96DE-633B57C7E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DDED108-A88E-44B3-BC91-49FC74F71C87}"/>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dirty="0"/>
              <a:t>Big Data is not only about size but also about value</a:t>
            </a:r>
          </a:p>
        </p:txBody>
      </p:sp>
      <p:grpSp>
        <p:nvGrpSpPr>
          <p:cNvPr id="126" name="Group 125">
            <a:extLst>
              <a:ext uri="{FF2B5EF4-FFF2-40B4-BE49-F238E27FC236}">
                <a16:creationId xmlns:a16="http://schemas.microsoft.com/office/drawing/2014/main" id="{84A5389E-FAF0-49F8-B7DE-5DB1D39A4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7" name="Freeform 27">
              <a:extLst>
                <a:ext uri="{FF2B5EF4-FFF2-40B4-BE49-F238E27FC236}">
                  <a16:creationId xmlns:a16="http://schemas.microsoft.com/office/drawing/2014/main" id="{38290ECD-2C1E-41E9-B72C-8A74E6A4D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8" name="Freeform 28">
              <a:extLst>
                <a:ext uri="{FF2B5EF4-FFF2-40B4-BE49-F238E27FC236}">
                  <a16:creationId xmlns:a16="http://schemas.microsoft.com/office/drawing/2014/main" id="{D4262E79-CD33-402B-8B11-B973D22F2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9" name="Freeform 29">
              <a:extLst>
                <a:ext uri="{FF2B5EF4-FFF2-40B4-BE49-F238E27FC236}">
                  <a16:creationId xmlns:a16="http://schemas.microsoft.com/office/drawing/2014/main" id="{D4E66077-E4B7-4D37-AAC4-0F2BDF92F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0" name="Freeform 30">
              <a:extLst>
                <a:ext uri="{FF2B5EF4-FFF2-40B4-BE49-F238E27FC236}">
                  <a16:creationId xmlns:a16="http://schemas.microsoft.com/office/drawing/2014/main" id="{C1CA20B0-9D1B-4696-8843-E29F303F5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1" name="Freeform 31">
              <a:extLst>
                <a:ext uri="{FF2B5EF4-FFF2-40B4-BE49-F238E27FC236}">
                  <a16:creationId xmlns:a16="http://schemas.microsoft.com/office/drawing/2014/main" id="{8D6F844C-835B-426A-B64E-08FFD6F25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2" name="Freeform 32">
              <a:extLst>
                <a:ext uri="{FF2B5EF4-FFF2-40B4-BE49-F238E27FC236}">
                  <a16:creationId xmlns:a16="http://schemas.microsoft.com/office/drawing/2014/main" id="{0FA43E74-9BE8-4976-92B5-EAE1CE13D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3" name="Freeform 33">
              <a:extLst>
                <a:ext uri="{FF2B5EF4-FFF2-40B4-BE49-F238E27FC236}">
                  <a16:creationId xmlns:a16="http://schemas.microsoft.com/office/drawing/2014/main" id="{9ACB84C5-04AD-4802-B5BD-57BDC91F7A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4" name="Freeform 34">
              <a:extLst>
                <a:ext uri="{FF2B5EF4-FFF2-40B4-BE49-F238E27FC236}">
                  <a16:creationId xmlns:a16="http://schemas.microsoft.com/office/drawing/2014/main" id="{800BB42D-795C-4D34-B0C0-48C6DCAA5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5" name="Freeform 35">
              <a:extLst>
                <a:ext uri="{FF2B5EF4-FFF2-40B4-BE49-F238E27FC236}">
                  <a16:creationId xmlns:a16="http://schemas.microsoft.com/office/drawing/2014/main" id="{F053FFBE-8DFA-4F0C-8654-84B82FF44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36" name="Freeform 36">
              <a:extLst>
                <a:ext uri="{FF2B5EF4-FFF2-40B4-BE49-F238E27FC236}">
                  <a16:creationId xmlns:a16="http://schemas.microsoft.com/office/drawing/2014/main" id="{CF5AB1EE-3C75-41FC-BAC6-83222999D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37" name="Freeform 37">
              <a:extLst>
                <a:ext uri="{FF2B5EF4-FFF2-40B4-BE49-F238E27FC236}">
                  <a16:creationId xmlns:a16="http://schemas.microsoft.com/office/drawing/2014/main" id="{5EB7AD58-332B-4EA3-9386-08FD955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38" name="Freeform 38">
              <a:extLst>
                <a:ext uri="{FF2B5EF4-FFF2-40B4-BE49-F238E27FC236}">
                  <a16:creationId xmlns:a16="http://schemas.microsoft.com/office/drawing/2014/main" id="{60F8A3C2-0BFB-44EE-9532-B1FE64632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0" name="Rectangle 139">
            <a:extLst>
              <a:ext uri="{FF2B5EF4-FFF2-40B4-BE49-F238E27FC236}">
                <a16:creationId xmlns:a16="http://schemas.microsoft.com/office/drawing/2014/main" id="{AA4E6AA2-BEA6-4D9C-940A-56C57341D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F321A1F7-1333-46E0-A720-580324DCB23E}"/>
              </a:ext>
            </a:extLst>
          </p:cNvPr>
          <p:cNvPicPr>
            <a:picLocks noChangeAspect="1"/>
          </p:cNvPicPr>
          <p:nvPr/>
        </p:nvPicPr>
        <p:blipFill>
          <a:blip r:embed="rId2"/>
          <a:stretch>
            <a:fillRect/>
          </a:stretch>
        </p:blipFill>
        <p:spPr>
          <a:xfrm>
            <a:off x="2589212" y="1441970"/>
            <a:ext cx="8962708" cy="2800845"/>
          </a:xfrm>
          <a:prstGeom prst="rect">
            <a:avLst/>
          </a:prstGeom>
        </p:spPr>
      </p:pic>
      <p:sp>
        <p:nvSpPr>
          <p:cNvPr id="142" name="Freeform 33">
            <a:extLst>
              <a:ext uri="{FF2B5EF4-FFF2-40B4-BE49-F238E27FC236}">
                <a16:creationId xmlns:a16="http://schemas.microsoft.com/office/drawing/2014/main" id="{ED642ED3-CFED-4142-8502-CCC199447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60411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04D7-D97A-4929-8A57-A44B4A47F9F1}"/>
              </a:ext>
            </a:extLst>
          </p:cNvPr>
          <p:cNvSpPr>
            <a:spLocks noGrp="1"/>
          </p:cNvSpPr>
          <p:nvPr>
            <p:ph type="title"/>
          </p:nvPr>
        </p:nvSpPr>
        <p:spPr/>
        <p:txBody>
          <a:bodyPr/>
          <a:lstStyle/>
          <a:p>
            <a:r>
              <a:rPr lang="en-US" dirty="0"/>
              <a:t>How to bring value from Big Data?</a:t>
            </a:r>
          </a:p>
        </p:txBody>
      </p:sp>
      <p:pic>
        <p:nvPicPr>
          <p:cNvPr id="4" name="Content Placeholder 3">
            <a:extLst>
              <a:ext uri="{FF2B5EF4-FFF2-40B4-BE49-F238E27FC236}">
                <a16:creationId xmlns:a16="http://schemas.microsoft.com/office/drawing/2014/main" id="{FCFC78CE-2ACF-400A-BD0E-E73D41F709EA}"/>
              </a:ext>
            </a:extLst>
          </p:cNvPr>
          <p:cNvPicPr>
            <a:picLocks noGrp="1" noChangeAspect="1"/>
          </p:cNvPicPr>
          <p:nvPr>
            <p:ph idx="1"/>
          </p:nvPr>
        </p:nvPicPr>
        <p:blipFill>
          <a:blip r:embed="rId2"/>
          <a:stretch>
            <a:fillRect/>
          </a:stretch>
        </p:blipFill>
        <p:spPr>
          <a:xfrm>
            <a:off x="2236763" y="1911554"/>
            <a:ext cx="8644671" cy="4322336"/>
          </a:xfrm>
          <a:prstGeom prst="rect">
            <a:avLst/>
          </a:prstGeom>
        </p:spPr>
      </p:pic>
    </p:spTree>
    <p:extLst>
      <p:ext uri="{BB962C8B-B14F-4D97-AF65-F5344CB8AC3E}">
        <p14:creationId xmlns:p14="http://schemas.microsoft.com/office/powerpoint/2010/main" val="412719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7B8E-4756-4F95-8C73-FDDCDA4F6C07}"/>
              </a:ext>
            </a:extLst>
          </p:cNvPr>
          <p:cNvSpPr>
            <a:spLocks noGrp="1"/>
          </p:cNvSpPr>
          <p:nvPr>
            <p:ph type="title"/>
          </p:nvPr>
        </p:nvSpPr>
        <p:spPr>
          <a:xfrm>
            <a:off x="1466491" y="2969743"/>
            <a:ext cx="8911687" cy="1280890"/>
          </a:xfrm>
        </p:spPr>
        <p:txBody>
          <a:bodyPr>
            <a:normAutofit/>
          </a:bodyPr>
          <a:lstStyle/>
          <a:p>
            <a:pPr algn="ctr"/>
            <a:r>
              <a:rPr lang="en-US" sz="5400" dirty="0"/>
              <a:t>….How big is BIG?</a:t>
            </a:r>
          </a:p>
        </p:txBody>
      </p:sp>
    </p:spTree>
    <p:extLst>
      <p:ext uri="{BB962C8B-B14F-4D97-AF65-F5344CB8AC3E}">
        <p14:creationId xmlns:p14="http://schemas.microsoft.com/office/powerpoint/2010/main" val="23068994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28</TotalTime>
  <Words>205</Words>
  <Application>Microsoft Office PowerPoint</Application>
  <PresentationFormat>Widescreen</PresentationFormat>
  <Paragraphs>34</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Century Gothic</vt:lpstr>
      <vt:lpstr>Wingdings 3</vt:lpstr>
      <vt:lpstr>Wisp</vt:lpstr>
      <vt:lpstr>Big Data Introduction</vt:lpstr>
      <vt:lpstr>Agenda</vt:lpstr>
      <vt:lpstr>World of Data</vt:lpstr>
      <vt:lpstr>World of Data</vt:lpstr>
      <vt:lpstr>Model of data Generation and Consumption Changing</vt:lpstr>
      <vt:lpstr>What is Big Data?</vt:lpstr>
      <vt:lpstr>Big Data is not only about size but also about value</vt:lpstr>
      <vt:lpstr>How to bring value from Big Data?</vt:lpstr>
      <vt:lpstr>….How big is BIG?</vt:lpstr>
      <vt:lpstr>PowerPoint Presentation</vt:lpstr>
      <vt:lpstr>Look at Big Data in a different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Big Data</vt:lpstr>
      <vt:lpstr>Volume</vt:lpstr>
      <vt:lpstr>Variety</vt:lpstr>
      <vt:lpstr>Velocity</vt:lpstr>
      <vt:lpstr>5Vs of Data</vt:lpstr>
      <vt:lpstr>PowerPoint Presentation</vt:lpstr>
      <vt:lpstr>Real World Use Cases……</vt:lpstr>
      <vt:lpstr>PowerPoint Presentation</vt:lpstr>
      <vt:lpstr>PowerPoint Presentation</vt:lpstr>
      <vt:lpstr>PowerPoint Presentation</vt:lpstr>
      <vt:lpstr>PowerPoint Presentation</vt:lpstr>
      <vt:lpstr>PowerPoint Presentation</vt:lpstr>
      <vt:lpstr>PowerPoint Presentation</vt:lpstr>
      <vt:lpstr>Reference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Introduction</dc:title>
  <dc:creator>Shalini Gupta - STAR Academy</dc:creator>
  <cp:lastModifiedBy>Shalini Gupta - STAR Academy</cp:lastModifiedBy>
  <cp:revision>3</cp:revision>
  <dcterms:created xsi:type="dcterms:W3CDTF">2019-01-22T07:00:13Z</dcterms:created>
  <dcterms:modified xsi:type="dcterms:W3CDTF">2019-03-15T12:55:39Z</dcterms:modified>
</cp:coreProperties>
</file>